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7" r:id="rId2"/>
    <p:sldId id="323" r:id="rId3"/>
    <p:sldId id="324" r:id="rId4"/>
    <p:sldId id="325" r:id="rId5"/>
    <p:sldId id="383" r:id="rId6"/>
    <p:sldId id="362" r:id="rId7"/>
    <p:sldId id="363" r:id="rId8"/>
    <p:sldId id="364" r:id="rId9"/>
    <p:sldId id="365" r:id="rId10"/>
    <p:sldId id="376" r:id="rId11"/>
    <p:sldId id="366" r:id="rId12"/>
    <p:sldId id="367" r:id="rId13"/>
    <p:sldId id="328" r:id="rId14"/>
    <p:sldId id="331" r:id="rId15"/>
    <p:sldId id="333" r:id="rId16"/>
    <p:sldId id="334" r:id="rId17"/>
    <p:sldId id="335" r:id="rId18"/>
    <p:sldId id="336" r:id="rId19"/>
    <p:sldId id="337" r:id="rId20"/>
    <p:sldId id="339" r:id="rId21"/>
    <p:sldId id="401" r:id="rId22"/>
    <p:sldId id="340" r:id="rId23"/>
    <p:sldId id="342" r:id="rId24"/>
    <p:sldId id="402" r:id="rId25"/>
    <p:sldId id="341" r:id="rId26"/>
    <p:sldId id="419" r:id="rId27"/>
    <p:sldId id="420" r:id="rId28"/>
    <p:sldId id="421" r:id="rId29"/>
    <p:sldId id="422" r:id="rId30"/>
    <p:sldId id="423" r:id="rId31"/>
    <p:sldId id="424" r:id="rId32"/>
    <p:sldId id="425" r:id="rId33"/>
    <p:sldId id="426" r:id="rId34"/>
    <p:sldId id="427" r:id="rId35"/>
    <p:sldId id="428" r:id="rId36"/>
    <p:sldId id="429" r:id="rId37"/>
    <p:sldId id="438" r:id="rId38"/>
    <p:sldId id="436" r:id="rId39"/>
    <p:sldId id="437" r:id="rId40"/>
    <p:sldId id="439" r:id="rId41"/>
    <p:sldId id="440" r:id="rId42"/>
    <p:sldId id="441" r:id="rId43"/>
    <p:sldId id="431" r:id="rId44"/>
    <p:sldId id="432" r:id="rId45"/>
    <p:sldId id="412" r:id="rId46"/>
    <p:sldId id="410" r:id="rId47"/>
    <p:sldId id="411" r:id="rId48"/>
    <p:sldId id="413" r:id="rId49"/>
    <p:sldId id="414" r:id="rId50"/>
    <p:sldId id="415" r:id="rId51"/>
    <p:sldId id="416" r:id="rId52"/>
    <p:sldId id="392" r:id="rId53"/>
    <p:sldId id="386" r:id="rId54"/>
    <p:sldId id="418" r:id="rId55"/>
    <p:sldId id="261" r:id="rId56"/>
    <p:sldId id="343" r:id="rId57"/>
    <p:sldId id="349" r:id="rId5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/>
    <p:restoredTop sz="96292"/>
  </p:normalViewPr>
  <p:slideViewPr>
    <p:cSldViewPr snapToGrid="0">
      <p:cViewPr varScale="1">
        <p:scale>
          <a:sx n="115" d="100"/>
          <a:sy n="115" d="100"/>
        </p:scale>
        <p:origin x="192" y="9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2CDA2-750D-FD45-A882-179FF79AAE4D}" type="datetimeFigureOut">
              <a:rPr kumimoji="1" lang="zh-CN" altLang="en-US" smtClean="0"/>
              <a:t>2023/9/25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A2EF6-D4EB-1E4D-B1AA-3E731A90967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147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stackexchange.com/questions/171093/adaboost-why-does-test-error-decrease-even-after-training-error-hits-zero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faculty.cc.gatech.edu/~isbell/tutorials/boostingmargins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hlinkClick r:id="rId3"/>
              </a:rPr>
              <a:t>https://stats.stackexchange.com/questions/171093/adaboost-why-does-test-error-decrease-even-after-training-error-hits-zero</a:t>
            </a:r>
            <a:endParaRPr lang="en-US" altLang="zh-CN" dirty="0"/>
          </a:p>
          <a:p>
            <a:r>
              <a:rPr lang="en-US" altLang="zh-CN" dirty="0">
                <a:hlinkClick r:id="rId4"/>
              </a:rPr>
              <a:t>https://faculty.cc.gatech.edu/~isbell/tutorials/boostingmargins.pdf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A2EF6-D4EB-1E4D-B1AA-3E731A909670}" type="slidenum">
              <a:rPr kumimoji="1" lang="zh-CN" altLang="en-US" smtClean="0"/>
              <a:t>34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17563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83FF-67D0-47DA-8916-8A170DE3AF72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181E-20D0-4821-8A30-F55F65788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89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83FF-67D0-47DA-8916-8A170DE3AF72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181E-20D0-4821-8A30-F55F65788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82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83FF-67D0-47DA-8916-8A170DE3AF72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181E-20D0-4821-8A30-F55F65788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23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83FF-67D0-47DA-8916-8A170DE3AF72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181E-20D0-4821-8A30-F55F65788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75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83FF-67D0-47DA-8916-8A170DE3AF72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181E-20D0-4821-8A30-F55F65788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12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83FF-67D0-47DA-8916-8A170DE3AF72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181E-20D0-4821-8A30-F55F65788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61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83FF-67D0-47DA-8916-8A170DE3AF72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181E-20D0-4821-8A30-F55F65788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84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83FF-67D0-47DA-8916-8A170DE3AF72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181E-20D0-4821-8A30-F55F65788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55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83FF-67D0-47DA-8916-8A170DE3AF72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181E-20D0-4821-8A30-F55F65788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09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83FF-67D0-47DA-8916-8A170DE3AF72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181E-20D0-4821-8A30-F55F65788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4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083FF-67D0-47DA-8916-8A170DE3AF72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181E-20D0-4821-8A30-F55F65788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1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083FF-67D0-47DA-8916-8A170DE3AF72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181E-20D0-4821-8A30-F55F657881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84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edx.org/courses/course-v1:UCSanDiegoX+DSE230x+1T2018/course/" TargetMode="External"/><Relationship Id="rId2" Type="http://schemas.openxmlformats.org/officeDocument/2006/relationships/hyperlink" Target="https://github.com/ucsd-edx/CSE255-DSE230-2018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edx.org/courses/course-v1:UCSanDiegoX+DSE230x+1T2018/jump_to/block-v1:UCSanDiegoX+DSE230x+1T2018+type@vertical+block@afb700830d7c41c68d62a7d8cdbe1660" TargetMode="External"/><Relationship Id="rId2" Type="http://schemas.openxmlformats.org/officeDocument/2006/relationships/hyperlink" Target="https://courses.edx.org/courses/course-v1:UCSanDiegoX+DSE230x+1T2018/jump_to/block-v1:UCSanDiegoX+DSE230x+1T2018+type@vertical+block@9e5b3604af6a4e6e9a391811d36ef8b1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edx.org/courses/course-v1:UCSanDiegoX+DSE230x+1T2018/jump_to/block-v1:UCSanDiegoX+DSE230x+1T2018+type@vertical+block@eac3c1b9b97440368bb1d42878fdeb57" TargetMode="External"/><Relationship Id="rId2" Type="http://schemas.openxmlformats.org/officeDocument/2006/relationships/hyperlink" Target="https://courses.edx.org/courses/course-v1:UCSanDiegoX+DSE230x+1T2018/jump_to/block-v1:UCSanDiegoX+DSE230x+1T2018+type@vertical+block@5c1f2cd0f0784a09b5e0b53ca7cef14e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piotrszul/spark-tutorial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17320" y="2052005"/>
            <a:ext cx="6583680" cy="1849437"/>
          </a:xfrm>
        </p:spPr>
        <p:txBody>
          <a:bodyPr>
            <a:normAutofit fontScale="90000"/>
          </a:bodyPr>
          <a:lstStyle/>
          <a:p>
            <a:r>
              <a:rPr lang="zh-CN" altLang="en-US" sz="4400" b="1" dirty="0"/>
              <a:t>大数据存储与应用</a:t>
            </a:r>
            <a:br>
              <a:rPr lang="en-US" altLang="zh-CN" b="1" dirty="0"/>
            </a:br>
            <a:br>
              <a:rPr lang="en-US" altLang="zh-CN" b="1" dirty="0"/>
            </a:br>
            <a:r>
              <a:rPr lang="zh-CN" altLang="en-US" b="1" dirty="0"/>
              <a:t>大规模机器学习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901440"/>
            <a:ext cx="6858000" cy="1798320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r>
              <a:rPr lang="zh-CN" altLang="en-US" dirty="0"/>
              <a:t>陈一帅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1066800" y="5515094"/>
            <a:ext cx="783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修改自</a:t>
            </a:r>
            <a:r>
              <a:rPr kumimoji="1" lang="en-US" altLang="zh-CN" dirty="0"/>
              <a:t>David</a:t>
            </a:r>
            <a:r>
              <a:rPr kumimoji="1" lang="zh-CN" altLang="en-US" dirty="0"/>
              <a:t> </a:t>
            </a:r>
            <a:r>
              <a:rPr kumimoji="1" lang="en-US" altLang="zh-CN" dirty="0"/>
              <a:t>Sontag</a:t>
            </a:r>
            <a:r>
              <a:rPr kumimoji="1" lang="zh-CN" altLang="en-US" dirty="0"/>
              <a:t>、</a:t>
            </a:r>
            <a:r>
              <a:rPr kumimoji="1" lang="en-US" altLang="zh-CN" dirty="0"/>
              <a:t>Victor </a:t>
            </a:r>
            <a:r>
              <a:rPr kumimoji="1" lang="en-US" altLang="zh-CN" dirty="0" err="1"/>
              <a:t>Kitov</a:t>
            </a:r>
            <a:r>
              <a:rPr kumimoji="1" lang="zh-CN" altLang="en-US" dirty="0"/>
              <a:t>、</a:t>
            </a:r>
            <a:r>
              <a:rPr kumimoji="1" lang="en-US" altLang="zh-CN" dirty="0"/>
              <a:t>David</a:t>
            </a:r>
            <a:r>
              <a:rPr kumimoji="1" lang="zh-CN" altLang="en-US" dirty="0"/>
              <a:t> </a:t>
            </a:r>
            <a:r>
              <a:rPr kumimoji="1" lang="en-US" altLang="zh-CN" dirty="0"/>
              <a:t>Rosenberg</a:t>
            </a:r>
            <a:r>
              <a:rPr kumimoji="1" lang="zh-CN" altLang="en-US" dirty="0"/>
              <a:t>、</a:t>
            </a:r>
            <a:r>
              <a:rPr kumimoji="1" lang="en-US" altLang="zh-CN" dirty="0"/>
              <a:t>Alexander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Smola</a:t>
            </a:r>
            <a:r>
              <a:rPr kumimoji="1" lang="zh-CN" altLang="en-US" dirty="0"/>
              <a:t>课程</a:t>
            </a:r>
            <a:r>
              <a:rPr kumimoji="1" lang="en-US" altLang="zh-CN" dirty="0"/>
              <a:t>PPT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8969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1096"/>
            <a:ext cx="9144000" cy="43358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5629274"/>
            <a:ext cx="6692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1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回归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最近邻居的值，平均</a:t>
            </a:r>
          </a:p>
        </p:txBody>
      </p:sp>
    </p:spTree>
    <p:extLst>
      <p:ext uri="{BB962C8B-B14F-4D97-AF65-F5344CB8AC3E}">
        <p14:creationId xmlns:p14="http://schemas.microsoft.com/office/powerpoint/2010/main" val="462220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80"/>
            <a:ext cx="9144000" cy="678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55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Kernel</a:t>
            </a:r>
            <a:r>
              <a:rPr lang="zh-CN" altLang="en-US" dirty="0"/>
              <a:t>回归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K</a:t>
            </a:r>
            <a:r>
              <a:rPr lang="zh-CN" altLang="en-US" dirty="0"/>
              <a:t>：所有已知样本</a:t>
            </a:r>
            <a:endParaRPr lang="en-US" altLang="zh-CN" dirty="0"/>
          </a:p>
          <a:p>
            <a:r>
              <a:rPr lang="zh-CN" altLang="en-US" dirty="0"/>
              <a:t>加权函数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990" y="599700"/>
            <a:ext cx="3424451" cy="20428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385" y="2246562"/>
            <a:ext cx="2771775" cy="742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488" y="3009645"/>
            <a:ext cx="3553768" cy="35414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3057354"/>
            <a:ext cx="3626763" cy="3516486"/>
          </a:xfrm>
          <a:prstGeom prst="rect">
            <a:avLst/>
          </a:prstGeom>
        </p:spPr>
      </p:pic>
      <p:sp>
        <p:nvSpPr>
          <p:cNvPr id="10" name="标题 1"/>
          <p:cNvSpPr txBox="1">
            <a:spLocks/>
          </p:cNvSpPr>
          <p:nvPr/>
        </p:nvSpPr>
        <p:spPr>
          <a:xfrm>
            <a:off x="2866030" y="5210271"/>
            <a:ext cx="859809" cy="769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/>
              <a:t>K=9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00024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高维的挑战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curse of dimensionality</a:t>
            </a:r>
          </a:p>
          <a:p>
            <a:pPr lvl="1"/>
            <a:r>
              <a:rPr lang="zh-CN" altLang="en-US" sz="3200" dirty="0"/>
              <a:t>维数诅咒</a:t>
            </a:r>
            <a:endParaRPr lang="en-US" altLang="zh-CN" sz="3200" dirty="0"/>
          </a:p>
          <a:p>
            <a:r>
              <a:rPr lang="zh-CN" altLang="en-US" sz="2800" dirty="0"/>
              <a:t>高维时</a:t>
            </a:r>
            <a:r>
              <a:rPr lang="en-US" altLang="zh-CN" sz="2800" dirty="0"/>
              <a:t>KNN</a:t>
            </a:r>
            <a:r>
              <a:rPr lang="zh-CN" altLang="en-US" sz="2800" dirty="0"/>
              <a:t>算法性能下降</a:t>
            </a:r>
          </a:p>
        </p:txBody>
      </p:sp>
    </p:spTree>
    <p:extLst>
      <p:ext uri="{BB962C8B-B14F-4D97-AF65-F5344CB8AC3E}">
        <p14:creationId xmlns:p14="http://schemas.microsoft.com/office/powerpoint/2010/main" val="846631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决策树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Decision Tree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7480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决策树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回归</a:t>
            </a:r>
            <a:endParaRPr lang="en-US" altLang="zh-CN" sz="3600" dirty="0"/>
          </a:p>
          <a:p>
            <a:r>
              <a:rPr lang="zh-CN" altLang="en-US" sz="3600" dirty="0"/>
              <a:t>分类</a:t>
            </a:r>
            <a:endParaRPr lang="en-US" altLang="zh-CN" sz="3600" dirty="0"/>
          </a:p>
          <a:p>
            <a:endParaRPr lang="en-US" altLang="zh-CN" sz="3600" dirty="0"/>
          </a:p>
          <a:p>
            <a:r>
              <a:rPr lang="zh-CN" altLang="en-US" sz="3600" dirty="0"/>
              <a:t>优势</a:t>
            </a:r>
            <a:endParaRPr lang="en-US" altLang="zh-CN" sz="3600" dirty="0"/>
          </a:p>
          <a:p>
            <a:pPr lvl="1"/>
            <a:r>
              <a:rPr lang="zh-CN" altLang="en-US" sz="3200" dirty="0"/>
              <a:t>可解释性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695" y="1437648"/>
            <a:ext cx="4686656" cy="473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63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构造树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59" y="1511501"/>
            <a:ext cx="8570082" cy="522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15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1) </a:t>
            </a:r>
            <a:r>
              <a:rPr lang="en-US" altLang="zh-CN" dirty="0" err="1"/>
              <a:t>FindBestSplit</a:t>
            </a:r>
            <a:r>
              <a:rPr lang="en-US" altLang="zh-CN" dirty="0"/>
              <a:t> – </a:t>
            </a:r>
            <a:r>
              <a:rPr lang="zh-CN" altLang="en-US" dirty="0"/>
              <a:t>分类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最大化信息增益</a:t>
            </a:r>
            <a:endParaRPr lang="en-US" altLang="zh-CN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058" y="2883847"/>
            <a:ext cx="7446473" cy="223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5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2) </a:t>
            </a:r>
            <a:r>
              <a:rPr lang="en-US" altLang="zh-CN" dirty="0" err="1"/>
              <a:t>StoppingCriteria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很多启发式方法</a:t>
            </a:r>
            <a:endParaRPr lang="en-US" altLang="zh-CN" dirty="0"/>
          </a:p>
          <a:p>
            <a:r>
              <a:rPr lang="zh-CN" altLang="en-US" dirty="0"/>
              <a:t>方差足够小</a:t>
            </a:r>
            <a:endParaRPr lang="en-US" altLang="zh-CN" dirty="0"/>
          </a:p>
          <a:p>
            <a:r>
              <a:rPr lang="zh-CN" altLang="en-US" dirty="0"/>
              <a:t>元素足够少</a:t>
            </a:r>
          </a:p>
        </p:txBody>
      </p:sp>
    </p:spTree>
    <p:extLst>
      <p:ext uri="{BB962C8B-B14F-4D97-AF65-F5344CB8AC3E}">
        <p14:creationId xmlns:p14="http://schemas.microsoft.com/office/powerpoint/2010/main" val="3737599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最近邻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996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3) </a:t>
            </a:r>
            <a:r>
              <a:rPr lang="en-US" altLang="zh-CN" dirty="0" err="1"/>
              <a:t>FindPrediction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回归</a:t>
            </a:r>
            <a:endParaRPr lang="en-US" altLang="zh-CN" sz="3200" dirty="0"/>
          </a:p>
          <a:p>
            <a:pPr lvl="1"/>
            <a:r>
              <a:rPr lang="zh-CN" altLang="en-US" sz="2800" dirty="0"/>
              <a:t>返回叶子中元素均值</a:t>
            </a:r>
            <a:endParaRPr lang="en-US" altLang="zh-CN" sz="2800" dirty="0"/>
          </a:p>
          <a:p>
            <a:pPr lvl="1"/>
            <a:r>
              <a:rPr lang="zh-CN" altLang="en-US" sz="2800" dirty="0"/>
              <a:t>返回叶子中元素线性回归</a:t>
            </a:r>
            <a:endParaRPr lang="en-US" altLang="zh-CN" sz="2800" dirty="0"/>
          </a:p>
          <a:p>
            <a:r>
              <a:rPr lang="zh-CN" altLang="en-US" sz="3200" dirty="0"/>
              <a:t>分类</a:t>
            </a:r>
            <a:endParaRPr lang="en-US" altLang="zh-CN" sz="3200" dirty="0"/>
          </a:p>
          <a:p>
            <a:pPr lvl="1"/>
            <a:r>
              <a:rPr lang="zh-CN" altLang="en-US" sz="2800" dirty="0"/>
              <a:t>返回叶子中元素类型</a:t>
            </a:r>
          </a:p>
        </p:txBody>
      </p:sp>
    </p:spTree>
    <p:extLst>
      <p:ext uri="{BB962C8B-B14F-4D97-AF65-F5344CB8AC3E}">
        <p14:creationId xmlns:p14="http://schemas.microsoft.com/office/powerpoint/2010/main" val="3999555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656"/>
            <a:ext cx="9144000" cy="663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37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MapReduce</a:t>
            </a:r>
            <a:r>
              <a:rPr lang="zh-CN" altLang="en-US" dirty="0"/>
              <a:t>实现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Parallel Learner for Assembling Numerous Ensemble Trees [Panda et al., VLDB ‘09]</a:t>
            </a:r>
          </a:p>
          <a:p>
            <a:r>
              <a:rPr lang="zh-CN" altLang="en-US" sz="3200" dirty="0"/>
              <a:t>一级一个</a:t>
            </a:r>
            <a:r>
              <a:rPr lang="en-US" altLang="zh-CN" sz="3200" dirty="0"/>
              <a:t>Map-Reduce</a:t>
            </a:r>
          </a:p>
          <a:p>
            <a:r>
              <a:rPr lang="en-US" altLang="zh-CN" sz="3200" dirty="0"/>
              <a:t>Mapper</a:t>
            </a:r>
            <a:r>
              <a:rPr lang="zh-CN" altLang="en-US" sz="3200" dirty="0"/>
              <a:t>考虑大量可能的</a:t>
            </a:r>
            <a:r>
              <a:rPr lang="en-US" altLang="zh-CN" sz="3200" dirty="0"/>
              <a:t>Split</a:t>
            </a:r>
          </a:p>
          <a:p>
            <a:r>
              <a:rPr lang="en-US" altLang="zh-CN" sz="3200" dirty="0"/>
              <a:t>Reduce</a:t>
            </a:r>
            <a:r>
              <a:rPr lang="zh-CN" altLang="en-US" sz="3200" dirty="0"/>
              <a:t>综合，决定最优</a:t>
            </a:r>
            <a:r>
              <a:rPr lang="en-US" altLang="zh-CN" sz="3200" dirty="0"/>
              <a:t>Split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53133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1751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SVM vs. DT </a:t>
            </a:r>
            <a:r>
              <a:rPr lang="zh-CN" altLang="en-US" dirty="0"/>
              <a:t>比较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9" y="1178943"/>
            <a:ext cx="8961602" cy="564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04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490"/>
            <a:ext cx="9144000" cy="628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56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Boosting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Bagging</a:t>
            </a:r>
          </a:p>
          <a:p>
            <a:r>
              <a:rPr lang="zh-CN" altLang="en-US" sz="3200" dirty="0"/>
              <a:t>采样训练集</a:t>
            </a:r>
            <a:endParaRPr lang="en-US" altLang="zh-CN" sz="3200" dirty="0"/>
          </a:p>
          <a:p>
            <a:r>
              <a:rPr lang="zh-CN" altLang="en-US" sz="3200" dirty="0"/>
              <a:t>学习多个树</a:t>
            </a:r>
            <a:endParaRPr lang="en-US" altLang="zh-CN" sz="3200" dirty="0"/>
          </a:p>
          <a:p>
            <a:r>
              <a:rPr lang="zh-CN" altLang="en-US" sz="3200" dirty="0"/>
              <a:t>组合其预测结果，得到更好的结果</a:t>
            </a:r>
            <a:endParaRPr lang="en-US" altLang="zh-CN" sz="3200" dirty="0"/>
          </a:p>
          <a:p>
            <a:r>
              <a:rPr lang="zh-CN" altLang="en-US" sz="3200" dirty="0"/>
              <a:t>很实用的方法</a:t>
            </a:r>
            <a:endParaRPr lang="en-US" altLang="zh-CN" sz="3200" dirty="0"/>
          </a:p>
          <a:p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90432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CD39C9-FC7C-A04D-92CF-9F6D1F73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Weak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Learners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0F99E9-51BB-B64D-9E3C-9E5BC5CDB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很简单</a:t>
            </a:r>
            <a:endParaRPr kumimoji="1" lang="en-US" altLang="zh-CN" dirty="0"/>
          </a:p>
          <a:p>
            <a:r>
              <a:rPr kumimoji="1" lang="zh-CN" altLang="en-US" dirty="0"/>
              <a:t>比如只看一个</a:t>
            </a:r>
            <a:r>
              <a:rPr kumimoji="1" lang="en-US" altLang="zh-CN" dirty="0"/>
              <a:t>feature</a:t>
            </a:r>
          </a:p>
          <a:p>
            <a:pPr lvl="1"/>
            <a:r>
              <a:rPr kumimoji="1" lang="zh-CN" altLang="en-US" dirty="0"/>
              <a:t>如果邮件里有“大奖”，就认为是垃圾邮件</a:t>
            </a:r>
            <a:endParaRPr kumimoji="1" lang="en-US" altLang="zh-CN" dirty="0"/>
          </a:p>
          <a:p>
            <a:r>
              <a:rPr kumimoji="1" lang="en-US" altLang="zh-CN" dirty="0"/>
              <a:t>Boost</a:t>
            </a:r>
          </a:p>
          <a:p>
            <a:pPr lvl="1"/>
            <a:r>
              <a:rPr kumimoji="1" lang="zh-CN" altLang="en-US" dirty="0"/>
              <a:t>将很多</a:t>
            </a:r>
            <a:r>
              <a:rPr kumimoji="1" lang="en-US" altLang="zh-CN" dirty="0"/>
              <a:t>weak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learner</a:t>
            </a:r>
            <a:r>
              <a:rPr kumimoji="1" lang="zh-CN" altLang="en-US" dirty="0"/>
              <a:t>组合到一起</a:t>
            </a:r>
            <a:endParaRPr kumimoji="1" lang="en-US" altLang="zh-CN" dirty="0"/>
          </a:p>
          <a:p>
            <a:r>
              <a:rPr kumimoji="1" lang="en-US" altLang="zh-CN" dirty="0"/>
              <a:t>AdaBoost</a:t>
            </a:r>
          </a:p>
          <a:p>
            <a:r>
              <a:rPr kumimoji="1" lang="en-US" altLang="zh-CN" dirty="0"/>
              <a:t>L2</a:t>
            </a:r>
            <a:r>
              <a:rPr kumimoji="1" lang="zh-CN" altLang="en-US" dirty="0"/>
              <a:t> </a:t>
            </a:r>
            <a:r>
              <a:rPr kumimoji="1" lang="en-US" altLang="zh-CN" dirty="0"/>
              <a:t>Boost</a:t>
            </a:r>
          </a:p>
          <a:p>
            <a:r>
              <a:rPr kumimoji="1" lang="en-US" altLang="zh-CN" dirty="0"/>
              <a:t>Gradient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Boost</a:t>
            </a:r>
          </a:p>
          <a:p>
            <a:r>
              <a:rPr kumimoji="1" lang="en-US" altLang="zh-CN" dirty="0" err="1"/>
              <a:t>XGBoost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9766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9D2B04-81F0-1845-826E-7E7352E0A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AdaBoost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B013E4-780F-6E48-ACC0-27234024F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很多弱模型</a:t>
            </a:r>
            <a:endParaRPr kumimoji="1" lang="en-US" altLang="zh-CN" dirty="0"/>
          </a:p>
          <a:p>
            <a:r>
              <a:rPr kumimoji="1" lang="zh-CN" altLang="en-US" dirty="0"/>
              <a:t>如果现有的模型不能准确预测一个样本，则提高它在下一轮样本采样中，被采样到的概率（权重），又训练一个模型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这样就会更针对它进行模型训练</a:t>
            </a:r>
            <a:endParaRPr kumimoji="1" lang="en-US" altLang="zh-CN" dirty="0"/>
          </a:p>
          <a:p>
            <a:r>
              <a:rPr kumimoji="1" lang="zh-CN" altLang="en-US" dirty="0"/>
              <a:t>最后 加权平均 所有模型 的 预测值，得到最终的预测结果</a:t>
            </a:r>
            <a:endParaRPr kumimoji="1" lang="en-US" altLang="zh-CN" dirty="0"/>
          </a:p>
          <a:p>
            <a:r>
              <a:rPr kumimoji="1" lang="zh-CN" altLang="en-US" dirty="0"/>
              <a:t>算法见后页</a:t>
            </a:r>
          </a:p>
        </p:txBody>
      </p:sp>
    </p:spTree>
    <p:extLst>
      <p:ext uri="{BB962C8B-B14F-4D97-AF65-F5344CB8AC3E}">
        <p14:creationId xmlns:p14="http://schemas.microsoft.com/office/powerpoint/2010/main" val="4069934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214557-DD9F-5542-8FBB-E0A1028F7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1418"/>
            <a:ext cx="7886700" cy="1325563"/>
          </a:xfrm>
        </p:spPr>
        <p:txBody>
          <a:bodyPr/>
          <a:lstStyle/>
          <a:p>
            <a:r>
              <a:rPr kumimoji="1" lang="en-US" altLang="zh-CN" dirty="0"/>
              <a:t>AdaBoost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55F201-B296-674D-A21E-98F56C40D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69D7E2A-5172-F744-B89A-5C419FCC7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38" y="1402806"/>
            <a:ext cx="8831650" cy="533385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5DAC3BB-250E-3897-1A07-D9A93E76ACA4}"/>
              </a:ext>
            </a:extLst>
          </p:cNvPr>
          <p:cNvSpPr txBox="1"/>
          <p:nvPr/>
        </p:nvSpPr>
        <p:spPr>
          <a:xfrm>
            <a:off x="6303924" y="-120802"/>
            <a:ext cx="2798956" cy="1746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" altLang="zh-CN" dirty="0">
              <a:solidFill>
                <a:srgbClr val="FF0000"/>
              </a:solidFill>
            </a:endParaRPr>
          </a:p>
          <a:p>
            <a:pPr marL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" altLang="zh-CN" sz="1800" b="0" i="0" spc="0" dirty="0" err="1">
                <a:solidFill>
                  <a:srgbClr val="FF0000"/>
                </a:solidFill>
                <a:effectLst/>
              </a:rPr>
              <a:t>wi</a:t>
            </a:r>
            <a:r>
              <a:rPr lang="en" altLang="zh-CN" sz="1800" b="0" i="0" spc="0" dirty="0">
                <a:solidFill>
                  <a:srgbClr val="FF0000"/>
                </a:solidFill>
                <a:effectLst/>
              </a:rPr>
              <a:t> </a:t>
            </a:r>
            <a:r>
              <a:rPr lang="zh-CN" altLang="en-US" sz="1800" b="0" i="0" spc="0" dirty="0">
                <a:solidFill>
                  <a:srgbClr val="FF0000"/>
                </a:solidFill>
                <a:effectLst/>
              </a:rPr>
              <a:t>样本权重</a:t>
            </a:r>
            <a:endParaRPr lang="zh-CN" altLang="en-US" sz="1800" dirty="0">
              <a:solidFill>
                <a:srgbClr val="FF0000"/>
              </a:solidFill>
              <a:effectLst/>
            </a:endParaRPr>
          </a:p>
          <a:p>
            <a:pPr marL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dirty="0">
                <a:solidFill>
                  <a:srgbClr val="FF0000"/>
                </a:solidFill>
              </a:rPr>
              <a:t>     </a:t>
            </a:r>
            <a:r>
              <a:rPr lang="zh-CN" altLang="en-US" sz="1800" b="0" i="0" spc="0" dirty="0">
                <a:solidFill>
                  <a:srgbClr val="FF0000"/>
                </a:solidFill>
                <a:effectLst/>
              </a:rPr>
              <a:t>错一次，涨一次</a:t>
            </a:r>
            <a:endParaRPr lang="zh-CN" altLang="en-US" sz="1800" dirty="0">
              <a:solidFill>
                <a:srgbClr val="FF0000"/>
              </a:solidFill>
              <a:effectLst/>
            </a:endParaRPr>
          </a:p>
          <a:p>
            <a:pPr marL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" altLang="zh-CN" sz="1800" b="0" i="0" spc="0" dirty="0">
                <a:solidFill>
                  <a:srgbClr val="FF0000"/>
                </a:solidFill>
                <a:effectLst/>
              </a:rPr>
              <a:t>alpha </a:t>
            </a:r>
            <a:r>
              <a:rPr lang="zh-CN" altLang="en-US" sz="1800" b="0" i="0" spc="0" dirty="0">
                <a:solidFill>
                  <a:srgbClr val="FF0000"/>
                </a:solidFill>
                <a:effectLst/>
              </a:rPr>
              <a:t>模型权重</a:t>
            </a:r>
            <a:endParaRPr lang="zh-CN" altLang="en-US" sz="1800" dirty="0">
              <a:solidFill>
                <a:srgbClr val="FF0000"/>
              </a:solidFill>
              <a:effectLst/>
            </a:endParaRPr>
          </a:p>
          <a:p>
            <a:pPr marL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sz="1800" b="0" i="0" spc="0" dirty="0">
                <a:solidFill>
                  <a:srgbClr val="FF0000"/>
                </a:solidFill>
                <a:effectLst/>
              </a:rPr>
              <a:t>     错误率 越高，权重越低</a:t>
            </a:r>
            <a:endParaRPr lang="zh-CN" altLang="en-US" sz="18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47734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972A86-328A-634C-A76E-9106FB575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效果（弱</a:t>
            </a:r>
            <a:r>
              <a:rPr kumimoji="1" lang="en-US" altLang="zh-CN" dirty="0"/>
              <a:t>learner</a:t>
            </a:r>
            <a:r>
              <a:rPr kumimoji="1" lang="zh-CN" altLang="en-US" dirty="0"/>
              <a:t>是深度为</a:t>
            </a:r>
            <a:r>
              <a:rPr kumimoji="1" lang="en-US" altLang="zh-CN" dirty="0"/>
              <a:t>1</a:t>
            </a:r>
            <a:r>
              <a:rPr kumimoji="1" lang="zh-CN" altLang="en-US" dirty="0"/>
              <a:t>的树）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A7C55C-36A4-4345-98BF-422D7E5C4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第一轮得到一个分类树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EB55CAE-CC01-A346-970E-F8F8C9920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244" y="2362626"/>
            <a:ext cx="4394350" cy="430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09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K-Nearest Neighbor (KNN)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/>
          <a:lstStyle/>
          <a:p>
            <a:r>
              <a:rPr lang="en-US" altLang="zh-CN" dirty="0"/>
              <a:t>Instance based learning</a:t>
            </a:r>
          </a:p>
          <a:p>
            <a:r>
              <a:rPr lang="zh-CN" altLang="en-US" dirty="0"/>
              <a:t>保存整个训练集 </a:t>
            </a:r>
            <a:r>
              <a:rPr lang="en-US" altLang="zh-CN" dirty="0"/>
              <a:t>{(</a:t>
            </a:r>
            <a:r>
              <a:rPr lang="en-US" altLang="zh-CN" dirty="0" err="1"/>
              <a:t>x,y</a:t>
            </a:r>
            <a:r>
              <a:rPr lang="en-US" altLang="zh-CN" dirty="0"/>
              <a:t>)}</a:t>
            </a:r>
          </a:p>
          <a:p>
            <a:r>
              <a:rPr lang="zh-CN" altLang="en-US" dirty="0"/>
              <a:t>新查询</a:t>
            </a:r>
            <a:r>
              <a:rPr lang="en-US" altLang="zh-CN" dirty="0"/>
              <a:t>q</a:t>
            </a:r>
          </a:p>
          <a:p>
            <a:r>
              <a:rPr lang="zh-CN" altLang="en-US" dirty="0"/>
              <a:t>寻找最近的样例</a:t>
            </a:r>
            <a:endParaRPr lang="en-US" altLang="zh-CN" dirty="0"/>
          </a:p>
          <a:p>
            <a:r>
              <a:rPr lang="zh-CN" altLang="en-US" dirty="0"/>
              <a:t>根据样例，预测</a:t>
            </a:r>
            <a:r>
              <a:rPr lang="en-US" altLang="zh-CN" dirty="0"/>
              <a:t>q</a:t>
            </a:r>
            <a:r>
              <a:rPr lang="zh-CN" altLang="en-US" dirty="0"/>
              <a:t>的</a:t>
            </a:r>
            <a:r>
              <a:rPr lang="en-US" altLang="zh-CN" dirty="0"/>
              <a:t>y</a:t>
            </a:r>
          </a:p>
          <a:p>
            <a:r>
              <a:rPr lang="zh-CN" altLang="en-US" dirty="0"/>
              <a:t>回归</a:t>
            </a:r>
            <a:r>
              <a:rPr lang="en-US" altLang="zh-CN" dirty="0"/>
              <a:t>/</a:t>
            </a:r>
            <a:r>
              <a:rPr lang="zh-CN" altLang="en-US" dirty="0"/>
              <a:t>分类</a:t>
            </a:r>
            <a:endParaRPr lang="en-US" altLang="zh-CN" dirty="0"/>
          </a:p>
          <a:p>
            <a:r>
              <a:rPr lang="zh-CN" altLang="en-US" dirty="0"/>
              <a:t>例：</a:t>
            </a:r>
            <a:r>
              <a:rPr lang="en-US" altLang="zh-CN" dirty="0"/>
              <a:t>Collaborative filtering</a:t>
            </a:r>
          </a:p>
          <a:p>
            <a:pPr lvl="1"/>
            <a:r>
              <a:rPr lang="zh-CN" altLang="en-US" dirty="0"/>
              <a:t>寻找</a:t>
            </a:r>
            <a:r>
              <a:rPr lang="en-US" altLang="zh-CN" dirty="0"/>
              <a:t>K</a:t>
            </a:r>
            <a:r>
              <a:rPr lang="zh-CN" altLang="en-US" dirty="0"/>
              <a:t>个最相似的用户</a:t>
            </a:r>
            <a:endParaRPr lang="en-US" altLang="zh-CN" dirty="0"/>
          </a:p>
          <a:p>
            <a:pPr lvl="1"/>
            <a:r>
              <a:rPr lang="zh-CN" altLang="en-US" dirty="0"/>
              <a:t>根据他们的评分，预测用户的评分</a:t>
            </a:r>
          </a:p>
        </p:txBody>
      </p:sp>
    </p:spTree>
    <p:extLst>
      <p:ext uri="{BB962C8B-B14F-4D97-AF65-F5344CB8AC3E}">
        <p14:creationId xmlns:p14="http://schemas.microsoft.com/office/powerpoint/2010/main" val="553034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A8E9B7-E55F-F742-BFD5-2029B590E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2800" dirty="0"/>
              <a:t>第三轮得到三个分类树，然后加权平均判决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0D6786-E4A2-A74F-A20C-BCD3434C9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2A2A65B-B7B0-904B-8669-B81441623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50" y="1531144"/>
            <a:ext cx="51181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87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D514B9-175C-E947-B7A7-DE04167EF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120</a:t>
            </a:r>
            <a:r>
              <a:rPr kumimoji="1" lang="zh-CN" altLang="en-US" dirty="0"/>
              <a:t>轮，</a:t>
            </a:r>
            <a:r>
              <a:rPr kumimoji="1" lang="en-US" altLang="zh-CN" dirty="0"/>
              <a:t>120</a:t>
            </a:r>
            <a:r>
              <a:rPr kumimoji="1" lang="zh-CN" altLang="en-US" dirty="0"/>
              <a:t>个模型加权预测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40DC6F-0894-BC40-BC62-F369983C2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E587F1-EABE-8F40-B721-5A6009667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60" y="1493044"/>
            <a:ext cx="50927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78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BCE0F5-A1D3-314A-AEF2-274EF3DD4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性能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BF3869-82D2-3647-9D03-7E32E682E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当</a:t>
            </a:r>
            <a:r>
              <a:rPr kumimoji="1" lang="en-US" altLang="zh-CN" dirty="0"/>
              <a:t>weak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learning</a:t>
            </a:r>
            <a:r>
              <a:rPr kumimoji="1" lang="zh-CN" altLang="en-US" dirty="0"/>
              <a:t>的错误率小于等于</a:t>
            </a:r>
            <a:r>
              <a:rPr kumimoji="1" lang="en-US" altLang="zh-CN" dirty="0"/>
              <a:t>0.4</a:t>
            </a:r>
            <a:r>
              <a:rPr kumimoji="1" lang="zh-CN" altLang="en-US" dirty="0"/>
              <a:t>时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100</a:t>
            </a:r>
            <a:r>
              <a:rPr kumimoji="1" lang="zh-CN" altLang="en-US" dirty="0"/>
              <a:t>个模型，总错误率</a:t>
            </a:r>
            <a:r>
              <a:rPr kumimoji="1" lang="en-US" altLang="zh-CN" dirty="0"/>
              <a:t>0.133</a:t>
            </a:r>
          </a:p>
          <a:p>
            <a:pPr lvl="1"/>
            <a:r>
              <a:rPr kumimoji="1" lang="en-US" altLang="zh-CN" dirty="0"/>
              <a:t>200</a:t>
            </a:r>
            <a:r>
              <a:rPr kumimoji="1" lang="zh-CN" altLang="en-US" dirty="0"/>
              <a:t>个模型，总错误率</a:t>
            </a:r>
            <a:r>
              <a:rPr kumimoji="1" lang="en-US" altLang="zh-CN" dirty="0"/>
              <a:t>0.018</a:t>
            </a:r>
            <a:endParaRPr kumimoji="1" lang="zh-CN" altLang="en-US" dirty="0"/>
          </a:p>
          <a:p>
            <a:pPr lvl="1"/>
            <a:r>
              <a:rPr kumimoji="1" lang="en-US" altLang="zh-CN" dirty="0"/>
              <a:t>300</a:t>
            </a:r>
            <a:r>
              <a:rPr kumimoji="1" lang="zh-CN" altLang="en-US" dirty="0"/>
              <a:t>个模型，总错误率</a:t>
            </a:r>
            <a:r>
              <a:rPr kumimoji="1" lang="en-US" altLang="zh-CN" dirty="0"/>
              <a:t>0.002</a:t>
            </a:r>
          </a:p>
          <a:p>
            <a:r>
              <a:rPr kumimoji="1" lang="zh-CN" altLang="en-US" dirty="0"/>
              <a:t>所以，性能随着模型数的增长，迅速减少</a:t>
            </a:r>
          </a:p>
          <a:p>
            <a:pPr lvl="1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4934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383909-2448-9B4F-8850-86C19C0C8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最奇妙的性能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289314-6E1E-2749-9245-A282108A3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一般的模型，训练集上错误率虽然一直下降，但测试集上的错误率会先下降，再上升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过拟合了！</a:t>
            </a:r>
            <a:endParaRPr kumimoji="1" lang="en-US" altLang="zh-CN" dirty="0"/>
          </a:p>
          <a:p>
            <a:r>
              <a:rPr kumimoji="1" lang="en-US" altLang="zh-CN" dirty="0"/>
              <a:t>Boost</a:t>
            </a:r>
            <a:r>
              <a:rPr kumimoji="1" lang="zh-CN" altLang="en-US" dirty="0"/>
              <a:t>不会这样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它在测试集上的错误率会一直下降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这就比较厉害了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如下页图</a:t>
            </a:r>
          </a:p>
        </p:txBody>
      </p:sp>
    </p:spTree>
    <p:extLst>
      <p:ext uri="{BB962C8B-B14F-4D97-AF65-F5344CB8AC3E}">
        <p14:creationId xmlns:p14="http://schemas.microsoft.com/office/powerpoint/2010/main" val="560056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173A30-AEDB-1A4B-8FB6-1002ADB9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kumimoji="1" lang="en-US" altLang="zh-CN" dirty="0"/>
              <a:t>AdaBoost</a:t>
            </a:r>
            <a:r>
              <a:rPr kumimoji="1" lang="zh-CN" altLang="en-US" dirty="0"/>
              <a:t>抗过拟合性能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1FD91BB-0404-9944-8EDA-290453621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14" y="1325563"/>
            <a:ext cx="6525185" cy="420782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221AC89-5191-D640-A020-04C0109172BE}"/>
              </a:ext>
            </a:extLst>
          </p:cNvPr>
          <p:cNvSpPr/>
          <p:nvPr/>
        </p:nvSpPr>
        <p:spPr>
          <a:xfrm>
            <a:off x="0" y="6059251"/>
            <a:ext cx="8793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kumimoji="1" lang="zh-CN" altLang="en-US" dirty="0"/>
              <a:t>即使训练集错误为</a:t>
            </a:r>
            <a:r>
              <a:rPr kumimoji="1" lang="en-US" altLang="zh-CN" dirty="0"/>
              <a:t>0</a:t>
            </a:r>
            <a:r>
              <a:rPr kumimoji="1" lang="zh-CN" altLang="en-US" dirty="0"/>
              <a:t>，</a:t>
            </a:r>
            <a:r>
              <a:rPr kumimoji="1" lang="en-US" altLang="zh-CN" dirty="0"/>
              <a:t>AdaBoost</a:t>
            </a:r>
            <a:r>
              <a:rPr kumimoji="1" lang="zh-CN" altLang="en-US" dirty="0"/>
              <a:t>继续选择不同的数据子样本，训练新的</a:t>
            </a:r>
            <a:r>
              <a:rPr kumimoji="1" lang="en-US" altLang="zh-CN" dirty="0"/>
              <a:t>base</a:t>
            </a:r>
            <a:r>
              <a:rPr kumimoji="1" lang="zh-CN" altLang="en-US" dirty="0"/>
              <a:t>分类器</a:t>
            </a:r>
          </a:p>
        </p:txBody>
      </p:sp>
    </p:spTree>
    <p:extLst>
      <p:ext uri="{BB962C8B-B14F-4D97-AF65-F5344CB8AC3E}">
        <p14:creationId xmlns:p14="http://schemas.microsoft.com/office/powerpoint/2010/main" val="3378202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986A35-0960-6144-9B62-3511CD641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所以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EFD42C-B79F-074F-B3C8-647E47FDC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各种机器学习比赛，最好的算法，是</a:t>
            </a:r>
            <a:r>
              <a:rPr kumimoji="1" lang="en-US" altLang="zh-CN" dirty="0"/>
              <a:t>Boost</a:t>
            </a:r>
            <a:r>
              <a:rPr kumimoji="1" lang="zh-CN" altLang="en-US" dirty="0"/>
              <a:t>算法</a:t>
            </a:r>
            <a:endParaRPr kumimoji="1" lang="en-US" altLang="zh-CN" dirty="0"/>
          </a:p>
          <a:p>
            <a:r>
              <a:rPr kumimoji="1" lang="zh-CN" altLang="en-US" dirty="0"/>
              <a:t>特别是：</a:t>
            </a:r>
            <a:endParaRPr kumimoji="1" lang="en-US" altLang="zh-CN" dirty="0"/>
          </a:p>
          <a:p>
            <a:pPr lvl="1"/>
            <a:r>
              <a:rPr kumimoji="1" lang="en-US" altLang="zh-CN" dirty="0" err="1"/>
              <a:t>XGBoost</a:t>
            </a:r>
            <a:endParaRPr kumimoji="1" lang="en-US" altLang="zh-CN" dirty="0"/>
          </a:p>
          <a:p>
            <a:r>
              <a:rPr kumimoji="1" lang="zh-CN" altLang="en-US" dirty="0"/>
              <a:t>在讲</a:t>
            </a:r>
            <a:r>
              <a:rPr kumimoji="1" lang="en-US" altLang="zh-CN" dirty="0" err="1"/>
              <a:t>XGBoost</a:t>
            </a:r>
            <a:r>
              <a:rPr kumimoji="1" lang="zh-CN" altLang="en-US" dirty="0"/>
              <a:t>之前，先来看</a:t>
            </a:r>
            <a:r>
              <a:rPr kumimoji="1" lang="en-US" altLang="zh-CN" dirty="0"/>
              <a:t>Boost</a:t>
            </a:r>
            <a:r>
              <a:rPr kumimoji="1" lang="zh-CN" altLang="en-US" dirty="0"/>
              <a:t>模型的一般形式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Forward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Stagewise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Additive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Modeling</a:t>
            </a:r>
          </a:p>
          <a:p>
            <a:pPr lvl="1"/>
            <a:r>
              <a:rPr kumimoji="1" lang="en-US" altLang="zh-CN" dirty="0"/>
              <a:t>FSAM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7337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E4738A-C38C-7A40-A63B-42972B7C4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Forward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Stagewise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Additive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Modeling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3CF298-9E3A-4246-B552-39D3AEDD8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做很多轮，每轮得到一个新模型，这个模型会加在前面的模式上面，让</a:t>
            </a:r>
            <a:r>
              <a:rPr kumimoji="1" lang="en-US" altLang="zh-CN" dirty="0"/>
              <a:t>loss</a:t>
            </a:r>
            <a:r>
              <a:rPr kumimoji="1" lang="zh-CN" altLang="en-US" dirty="0"/>
              <a:t>函数再小一点</a:t>
            </a:r>
            <a:endParaRPr kumimoji="1" lang="en-US" altLang="zh-CN" dirty="0"/>
          </a:p>
          <a:p>
            <a:r>
              <a:rPr kumimoji="1" lang="zh-CN" altLang="en-US" dirty="0"/>
              <a:t>这个新模型不要太复杂，是一个</a:t>
            </a:r>
            <a:r>
              <a:rPr kumimoji="1" lang="en-US" altLang="zh-CN" dirty="0"/>
              <a:t>weak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learner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8BF2061-9773-DC4E-857E-D97A63500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029" y="3317397"/>
            <a:ext cx="7092176" cy="342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1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912C6B-3E50-014D-84C6-2A1F7386A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FSAM</a:t>
            </a:r>
            <a:r>
              <a:rPr kumimoji="1" lang="zh-CN" altLang="en-US" dirty="0"/>
              <a:t>的两个关键抉择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E961F1-C3C1-4545-9BDE-885B3B821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找一个好的</a:t>
            </a:r>
            <a:r>
              <a:rPr kumimoji="1" lang="en-US" altLang="zh-CN" dirty="0"/>
              <a:t>loss</a:t>
            </a:r>
            <a:r>
              <a:rPr kumimoji="1" lang="zh-CN" altLang="en-US" dirty="0"/>
              <a:t>函数</a:t>
            </a:r>
            <a:endParaRPr kumimoji="1" lang="en-US" altLang="zh-CN" dirty="0"/>
          </a:p>
          <a:p>
            <a:r>
              <a:rPr kumimoji="1" lang="zh-CN" altLang="en-US" dirty="0"/>
              <a:t>找好的</a:t>
            </a:r>
            <a:r>
              <a:rPr kumimoji="1" lang="en-US" altLang="zh-CN" dirty="0"/>
              <a:t>weak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learner</a:t>
            </a:r>
          </a:p>
          <a:p>
            <a:pPr lvl="1"/>
            <a:r>
              <a:rPr kumimoji="1" lang="zh-CN" altLang="en-US" dirty="0"/>
              <a:t>可以是分类树，线性回归，各种机器学习模型</a:t>
            </a:r>
          </a:p>
        </p:txBody>
      </p:sp>
    </p:spTree>
    <p:extLst>
      <p:ext uri="{BB962C8B-B14F-4D97-AF65-F5344CB8AC3E}">
        <p14:creationId xmlns:p14="http://schemas.microsoft.com/office/powerpoint/2010/main" val="637341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D3103E-9638-9845-AA1A-E02DA5CC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AdaBoost</a:t>
            </a:r>
            <a:r>
              <a:rPr kumimoji="1" lang="zh-CN" altLang="en-US" dirty="0"/>
              <a:t>是</a:t>
            </a:r>
            <a:r>
              <a:rPr kumimoji="1" lang="en-US" altLang="zh-CN" dirty="0"/>
              <a:t>FSAM</a:t>
            </a:r>
            <a:r>
              <a:rPr kumimoji="1" lang="zh-CN" altLang="en-US" dirty="0"/>
              <a:t>的一个</a:t>
            </a:r>
            <a:r>
              <a:rPr kumimoji="1" lang="en-US" altLang="zh-CN" dirty="0"/>
              <a:t>Case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44CC04-1874-1A4D-A4C6-4ED0CE767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当采用</a:t>
            </a:r>
            <a:r>
              <a:rPr kumimoji="1" lang="en-US" altLang="zh-CN" dirty="0"/>
              <a:t>loss</a:t>
            </a:r>
            <a:r>
              <a:rPr kumimoji="1" lang="zh-CN" altLang="en-US" dirty="0"/>
              <a:t>函数为</a:t>
            </a:r>
            <a:endParaRPr kumimoji="1" lang="en-US" altLang="zh-CN" dirty="0"/>
          </a:p>
          <a:p>
            <a:pPr lvl="1"/>
            <a:r>
              <a:rPr kumimoji="1" lang="en-US" altLang="zh-CN" dirty="0" err="1"/>
              <a:t>exp</a:t>
            </a:r>
            <a:r>
              <a:rPr kumimoji="1" lang="en-US" altLang="zh-CN" dirty="0"/>
              <a:t>(-</a:t>
            </a:r>
            <a:r>
              <a:rPr kumimoji="1" lang="en-US" altLang="zh-CN" dirty="0" err="1"/>
              <a:t>yf</a:t>
            </a:r>
            <a:r>
              <a:rPr kumimoji="1" lang="en-US" altLang="zh-CN" dirty="0"/>
              <a:t>(x))</a:t>
            </a:r>
            <a:r>
              <a:rPr kumimoji="1" lang="zh-CN" altLang="en-US" dirty="0"/>
              <a:t>时，</a:t>
            </a:r>
            <a:r>
              <a:rPr kumimoji="1" lang="en-US" altLang="zh-CN" dirty="0"/>
              <a:t>FSAM</a:t>
            </a:r>
            <a:r>
              <a:rPr kumimoji="1" lang="zh-CN" altLang="en-US" dirty="0"/>
              <a:t>就是</a:t>
            </a:r>
            <a:r>
              <a:rPr kumimoji="1" lang="en-US" altLang="zh-CN" dirty="0"/>
              <a:t>AdaBoost</a:t>
            </a:r>
          </a:p>
          <a:p>
            <a:r>
              <a:rPr kumimoji="1" lang="zh-CN" altLang="en-US" dirty="0"/>
              <a:t>指数</a:t>
            </a:r>
            <a:r>
              <a:rPr kumimoji="1" lang="en-US" altLang="zh-CN" dirty="0"/>
              <a:t>Loss</a:t>
            </a:r>
            <a:r>
              <a:rPr kumimoji="1" lang="zh-CN" altLang="en-US" dirty="0"/>
              <a:t>如下图中紫线所示，对错误非常敏感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C1061DD-606E-EF40-AEFF-93D199D99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254" y="3448155"/>
            <a:ext cx="5129561" cy="330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23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DE47B5-54CC-4D4F-ADE2-C485C4BA5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Square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Loss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AA46CB-A884-044A-8457-A60F67CD7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r>
              <a:rPr kumimoji="1" lang="zh-CN" altLang="en-US" dirty="0"/>
              <a:t>采用</a:t>
            </a:r>
            <a:r>
              <a:rPr kumimoji="1" lang="en-US" altLang="zh-CN" dirty="0"/>
              <a:t>(y-f(x))^2</a:t>
            </a:r>
            <a:r>
              <a:rPr kumimoji="1" lang="zh-CN" altLang="en-US" dirty="0"/>
              <a:t>作为</a:t>
            </a:r>
            <a:r>
              <a:rPr kumimoji="1" lang="en-US" altLang="zh-CN" dirty="0"/>
              <a:t>loss</a:t>
            </a:r>
            <a:r>
              <a:rPr kumimoji="1" lang="zh-CN" altLang="en-US" dirty="0"/>
              <a:t>，</a:t>
            </a:r>
            <a:r>
              <a:rPr kumimoji="1" lang="en-US" altLang="zh-CN" dirty="0"/>
              <a:t>FSAM</a:t>
            </a:r>
            <a:r>
              <a:rPr kumimoji="1" lang="zh-CN" altLang="en-US" dirty="0"/>
              <a:t>变成下式，意味着新模型</a:t>
            </a:r>
            <a:r>
              <a:rPr kumimoji="1" lang="en-US" altLang="zh-CN" dirty="0" err="1"/>
              <a:t>vh</a:t>
            </a:r>
            <a:r>
              <a:rPr kumimoji="1" lang="en-US" altLang="zh-CN" dirty="0"/>
              <a:t>(x)</a:t>
            </a:r>
            <a:r>
              <a:rPr kumimoji="1" lang="zh-CN" altLang="en-US" dirty="0"/>
              <a:t>的目的是尽量逼近前面模型的误差（</a:t>
            </a:r>
            <a:r>
              <a:rPr kumimoji="1" lang="en-US" altLang="zh-CN" dirty="0"/>
              <a:t>residual</a:t>
            </a:r>
            <a:r>
              <a:rPr kumimoji="1" lang="zh-CN" altLang="en-US" dirty="0"/>
              <a:t>）</a:t>
            </a:r>
            <a:endParaRPr kumimoji="1" lang="en-US" altLang="zh-CN" dirty="0"/>
          </a:p>
          <a:p>
            <a:r>
              <a:rPr kumimoji="1" lang="zh-CN" altLang="en-US" dirty="0"/>
              <a:t>即一个回归模型</a:t>
            </a:r>
            <a:endParaRPr kumimoji="1" lang="en-US" altLang="zh-CN" dirty="0"/>
          </a:p>
          <a:p>
            <a:r>
              <a:rPr kumimoji="1" lang="zh-CN" altLang="en-US" dirty="0"/>
              <a:t>注意：这个</a:t>
            </a:r>
            <a:r>
              <a:rPr kumimoji="1" lang="en-US" altLang="zh-CN" dirty="0"/>
              <a:t>residual</a:t>
            </a:r>
            <a:r>
              <a:rPr kumimoji="1" lang="zh-CN" altLang="en-US" dirty="0"/>
              <a:t>是</a:t>
            </a:r>
            <a:r>
              <a:rPr kumimoji="1" lang="en-US" altLang="zh-CN" dirty="0"/>
              <a:t>loss</a:t>
            </a:r>
            <a:r>
              <a:rPr kumimoji="1" lang="zh-CN" altLang="en-US" dirty="0"/>
              <a:t>的导数，所以其实也可以被认为是去逼近</a:t>
            </a:r>
            <a:r>
              <a:rPr kumimoji="1" lang="en-US" altLang="zh-CN" dirty="0"/>
              <a:t>Loss</a:t>
            </a:r>
            <a:r>
              <a:rPr kumimoji="1" lang="zh-CN" altLang="en-US" dirty="0"/>
              <a:t>的导数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5971FFE-725D-414F-8752-AACFFC655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210" y="4337824"/>
            <a:ext cx="4638832" cy="252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67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四要素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距离</a:t>
            </a:r>
            <a:r>
              <a:rPr lang="en-US" altLang="zh-CN" sz="3200" dirty="0"/>
              <a:t>Metric</a:t>
            </a:r>
            <a:r>
              <a:rPr lang="zh-CN" altLang="en-US" sz="3200" dirty="0"/>
              <a:t>：最近</a:t>
            </a:r>
            <a:endParaRPr lang="en-US" altLang="zh-CN" sz="3200" dirty="0"/>
          </a:p>
          <a:p>
            <a:pPr lvl="1"/>
            <a:r>
              <a:rPr lang="en-US" altLang="zh-CN" sz="2800" dirty="0"/>
              <a:t>Euclidean</a:t>
            </a:r>
          </a:p>
          <a:p>
            <a:r>
              <a:rPr lang="en-US" altLang="zh-CN" sz="3200" dirty="0"/>
              <a:t>K</a:t>
            </a:r>
            <a:r>
              <a:rPr lang="zh-CN" altLang="en-US" sz="3200" dirty="0"/>
              <a:t>的选择</a:t>
            </a:r>
            <a:endParaRPr lang="en-US" altLang="zh-CN" sz="3200" dirty="0"/>
          </a:p>
          <a:p>
            <a:r>
              <a:rPr lang="zh-CN" altLang="en-US" sz="3200" dirty="0"/>
              <a:t>加权函数</a:t>
            </a:r>
            <a:endParaRPr lang="en-US" altLang="zh-CN" sz="3200" dirty="0"/>
          </a:p>
          <a:p>
            <a:pPr lvl="1"/>
            <a:endParaRPr lang="en-US" altLang="zh-CN" sz="2800" dirty="0"/>
          </a:p>
          <a:p>
            <a:r>
              <a:rPr lang="zh-CN" altLang="en-US" sz="3200" dirty="0"/>
              <a:t>预测</a:t>
            </a:r>
            <a:endParaRPr lang="en-US" altLang="zh-CN" sz="3200" dirty="0"/>
          </a:p>
          <a:p>
            <a:pPr lvl="1"/>
            <a:r>
              <a:rPr lang="zh-CN" altLang="en-US" sz="2800" dirty="0"/>
              <a:t>平均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530" y="4001294"/>
            <a:ext cx="1504950" cy="381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629745"/>
            <a:ext cx="4572000" cy="496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49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92EAF3-1D1D-6846-B88B-EB3CF91A9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Gradient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Boosting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14AE81-2B09-0443-AA41-470E6BB72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把</a:t>
            </a:r>
            <a:r>
              <a:rPr kumimoji="1" lang="en-US" altLang="zh-CN" dirty="0"/>
              <a:t>FSAM</a:t>
            </a:r>
            <a:r>
              <a:rPr kumimoji="1" lang="zh-CN" altLang="en-US" dirty="0"/>
              <a:t>看做梯度下降法的优化过程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这个</a:t>
            </a:r>
            <a:r>
              <a:rPr kumimoji="1" lang="en-US" altLang="zh-CN" dirty="0"/>
              <a:t>h(x)</a:t>
            </a:r>
            <a:r>
              <a:rPr kumimoji="1" lang="zh-CN" altLang="en-US" dirty="0"/>
              <a:t>其实就是梯度下降法中的斜率，决定优化的方向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所以，选</a:t>
            </a:r>
            <a:r>
              <a:rPr kumimoji="1" lang="en-US" altLang="zh-CN" dirty="0"/>
              <a:t>h(</a:t>
            </a:r>
            <a:r>
              <a:rPr kumimoji="1" lang="en-US" altLang="zh-CN" dirty="0" err="1"/>
              <a:t>x_i</a:t>
            </a:r>
            <a:r>
              <a:rPr kumimoji="1" lang="en-US" altLang="zh-CN" dirty="0"/>
              <a:t>)</a:t>
            </a:r>
            <a:r>
              <a:rPr kumimoji="1" lang="zh-CN" altLang="en-US" dirty="0"/>
              <a:t>的过程，就是去拟合现有函数在</a:t>
            </a:r>
            <a:r>
              <a:rPr kumimoji="1" lang="en-US" altLang="zh-CN" dirty="0" err="1"/>
              <a:t>x_i</a:t>
            </a:r>
            <a:r>
              <a:rPr kumimoji="1" lang="zh-CN" altLang="en-US" dirty="0"/>
              <a:t>的梯度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所以叫 </a:t>
            </a:r>
            <a:r>
              <a:rPr kumimoji="1" lang="en-US" altLang="zh-CN" dirty="0">
                <a:solidFill>
                  <a:srgbClr val="FF0000"/>
                </a:solidFill>
              </a:rPr>
              <a:t>Gradient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/>
              <a:t>boosting</a:t>
            </a:r>
          </a:p>
          <a:p>
            <a:pPr lvl="1"/>
            <a:r>
              <a:rPr kumimoji="1" lang="zh-CN" altLang="en-US" dirty="0"/>
              <a:t>步长</a:t>
            </a:r>
            <a:r>
              <a:rPr kumimoji="1" lang="en-US" altLang="zh-CN" dirty="0"/>
              <a:t>v</a:t>
            </a:r>
            <a:r>
              <a:rPr kumimoji="1" lang="zh-CN" altLang="en-US" dirty="0"/>
              <a:t>一般用</a:t>
            </a:r>
            <a:r>
              <a:rPr kumimoji="1" lang="en-US" altLang="zh-CN" dirty="0"/>
              <a:t>0.1</a:t>
            </a:r>
            <a:r>
              <a:rPr kumimoji="1" lang="zh-CN" altLang="en-US" dirty="0"/>
              <a:t>，然后做超参数调节</a:t>
            </a:r>
          </a:p>
        </p:txBody>
      </p:sp>
    </p:spTree>
    <p:extLst>
      <p:ext uri="{BB962C8B-B14F-4D97-AF65-F5344CB8AC3E}">
        <p14:creationId xmlns:p14="http://schemas.microsoft.com/office/powerpoint/2010/main" val="37998220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F93BC-E4B1-2047-A959-CDC4BA1F4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Gradient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Boosting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C474AB-9A13-A743-9A69-E31C50125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4A7B8F3-E1FD-0347-85FF-DD37BB30A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97" y="1513807"/>
            <a:ext cx="7359805" cy="52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917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61E32D-6BE5-2F4E-ACA3-C2A9D08D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Gradient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Tree</a:t>
            </a:r>
            <a:r>
              <a:rPr kumimoji="1" lang="zh-CN" altLang="en-US" dirty="0"/>
              <a:t> </a:t>
            </a:r>
            <a:r>
              <a:rPr kumimoji="1" lang="en-US" altLang="zh-CN" dirty="0"/>
              <a:t>Boosting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D9FAC3-0C3C-3E4B-80E8-77CB003C6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采用深度为</a:t>
            </a:r>
            <a:r>
              <a:rPr kumimoji="1" lang="en-US" altLang="zh-CN" dirty="0"/>
              <a:t>4-8</a:t>
            </a:r>
            <a:r>
              <a:rPr kumimoji="1" lang="zh-CN" altLang="en-US" dirty="0"/>
              <a:t>的分类树</a:t>
            </a:r>
            <a:endParaRPr kumimoji="1" lang="en-US" altLang="zh-CN" dirty="0"/>
          </a:p>
          <a:p>
            <a:r>
              <a:rPr kumimoji="1" lang="en-US" altLang="zh-CN" dirty="0"/>
              <a:t>R</a:t>
            </a:r>
            <a:r>
              <a:rPr kumimoji="1" lang="zh-CN" altLang="en-US" dirty="0"/>
              <a:t>语言的</a:t>
            </a:r>
            <a:r>
              <a:rPr kumimoji="1" lang="en-US" altLang="zh-CN" dirty="0" err="1"/>
              <a:t>gbm</a:t>
            </a:r>
            <a:r>
              <a:rPr kumimoji="1" lang="zh-CN" altLang="en-US" dirty="0"/>
              <a:t>包</a:t>
            </a:r>
            <a:endParaRPr kumimoji="1" lang="en-US" altLang="zh-CN" dirty="0"/>
          </a:p>
          <a:p>
            <a:r>
              <a:rPr kumimoji="1" lang="en-US" altLang="zh-CN" dirty="0" err="1"/>
              <a:t>Sklearn</a:t>
            </a:r>
            <a:r>
              <a:rPr kumimoji="1" lang="zh-CN" altLang="en-US" dirty="0"/>
              <a:t>的</a:t>
            </a:r>
            <a:r>
              <a:rPr kumimoji="1" lang="en-US" altLang="zh-CN" dirty="0" err="1"/>
              <a:t>GradientBoostingClassifier</a:t>
            </a:r>
            <a:r>
              <a:rPr kumimoji="1" lang="zh-CN" altLang="en-US" dirty="0"/>
              <a:t>和</a:t>
            </a:r>
            <a:r>
              <a:rPr kumimoji="1" lang="en-US" altLang="zh-CN" dirty="0" err="1"/>
              <a:t>GradientBoostingRegressor</a:t>
            </a:r>
            <a:r>
              <a:rPr kumimoji="1" lang="zh-CN" altLang="en-US" dirty="0"/>
              <a:t>包</a:t>
            </a:r>
          </a:p>
        </p:txBody>
      </p:sp>
    </p:spTree>
    <p:extLst>
      <p:ext uri="{BB962C8B-B14F-4D97-AF65-F5344CB8AC3E}">
        <p14:creationId xmlns:p14="http://schemas.microsoft.com/office/powerpoint/2010/main" val="26331652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EE2E0D-C986-EA4A-AB18-88440E02D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一些变种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D2D626-1631-0F41-9986-577A72547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Stochastic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gradient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boosting</a:t>
            </a:r>
          </a:p>
          <a:p>
            <a:pPr lvl="1"/>
            <a:r>
              <a:rPr kumimoji="1" lang="zh-CN" altLang="en-US" dirty="0"/>
              <a:t>每次取</a:t>
            </a:r>
            <a:r>
              <a:rPr kumimoji="1" lang="en-US" altLang="zh-CN" dirty="0"/>
              <a:t>50%</a:t>
            </a:r>
            <a:r>
              <a:rPr kumimoji="1" lang="zh-CN" altLang="en-US" dirty="0"/>
              <a:t>的数据集</a:t>
            </a:r>
            <a:endParaRPr kumimoji="1" lang="en-US" altLang="zh-CN" dirty="0"/>
          </a:p>
          <a:p>
            <a:r>
              <a:rPr kumimoji="1" lang="en-US" altLang="zh-CN" dirty="0"/>
              <a:t>Feature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subsampling</a:t>
            </a:r>
          </a:p>
          <a:p>
            <a:pPr lvl="1"/>
            <a:r>
              <a:rPr kumimoji="1" lang="zh-CN" altLang="en-US" dirty="0"/>
              <a:t>每次取部分</a:t>
            </a:r>
            <a:r>
              <a:rPr kumimoji="1" lang="en-US" altLang="zh-CN" dirty="0"/>
              <a:t>feature</a:t>
            </a:r>
          </a:p>
          <a:p>
            <a:r>
              <a:rPr kumimoji="1" lang="en-US" altLang="zh-CN" dirty="0"/>
              <a:t>Newton</a:t>
            </a:r>
            <a:r>
              <a:rPr kumimoji="1" lang="zh-CN" altLang="en-US" dirty="0"/>
              <a:t>二阶方法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需要计算</a:t>
            </a:r>
            <a:r>
              <a:rPr kumimoji="1" lang="en-US" altLang="zh-CN" dirty="0"/>
              <a:t>Hessian</a:t>
            </a:r>
          </a:p>
          <a:p>
            <a:r>
              <a:rPr kumimoji="1" lang="zh-CN" altLang="en-US" dirty="0"/>
              <a:t>投影的</a:t>
            </a:r>
            <a:r>
              <a:rPr kumimoji="1" lang="en-US" altLang="zh-CN" dirty="0"/>
              <a:t>Newton</a:t>
            </a:r>
            <a:r>
              <a:rPr kumimoji="1" lang="zh-CN" altLang="en-US" dirty="0"/>
              <a:t>步长方向</a:t>
            </a:r>
            <a:endParaRPr kumimoji="1" lang="en-US" altLang="zh-CN" dirty="0"/>
          </a:p>
          <a:p>
            <a:pPr lvl="1"/>
            <a:r>
              <a:rPr kumimoji="1" lang="en-US" altLang="zh-CN" dirty="0" err="1"/>
              <a:t>LogitBoost</a:t>
            </a:r>
            <a:r>
              <a:rPr kumimoji="1" lang="zh-CN" altLang="en-US" dirty="0"/>
              <a:t>（采用</a:t>
            </a:r>
            <a:r>
              <a:rPr kumimoji="1" lang="en-US" altLang="zh-CN" dirty="0"/>
              <a:t>Logistic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loss</a:t>
            </a:r>
            <a:r>
              <a:rPr kumimoji="1" lang="zh-CN" altLang="en-US" dirty="0"/>
              <a:t>函数）</a:t>
            </a:r>
            <a:endParaRPr kumimoji="1" lang="en-US" altLang="zh-CN" dirty="0"/>
          </a:p>
          <a:p>
            <a:pPr lvl="1"/>
            <a:r>
              <a:rPr kumimoji="1" lang="en-US" altLang="zh-CN" dirty="0" err="1"/>
              <a:t>XGBoost</a:t>
            </a:r>
            <a:r>
              <a:rPr kumimoji="1" lang="zh-CN" altLang="en-US" dirty="0"/>
              <a:t>（任意</a:t>
            </a:r>
            <a:r>
              <a:rPr kumimoji="1" lang="en-US" altLang="zh-CN" dirty="0"/>
              <a:t>loss</a:t>
            </a:r>
            <a:r>
              <a:rPr kumimoji="1" lang="zh-CN" altLang="en-US" dirty="0"/>
              <a:t>函数，回归</a:t>
            </a:r>
            <a:r>
              <a:rPr kumimoji="1" lang="en-US" altLang="zh-CN" dirty="0"/>
              <a:t>tree</a:t>
            </a:r>
            <a:r>
              <a:rPr kumimoji="1" lang="zh-CN" altLang="en-US" dirty="0"/>
              <a:t>作为</a:t>
            </a:r>
            <a:r>
              <a:rPr kumimoji="1" lang="en-US" altLang="zh-CN" dirty="0"/>
              <a:t>weak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learner</a:t>
            </a:r>
            <a:r>
              <a:rPr kumimoji="1"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6672065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24C4DB-0E09-454F-A9D9-575726091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总结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D2B244-5876-D149-8AE9-3E244EB6F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AdaBoost</a:t>
            </a:r>
          </a:p>
          <a:p>
            <a:r>
              <a:rPr kumimoji="1" lang="en-US" altLang="zh-CN" dirty="0"/>
              <a:t>FSAM</a:t>
            </a:r>
          </a:p>
          <a:p>
            <a:r>
              <a:rPr kumimoji="1" lang="en-US" altLang="zh-CN" dirty="0"/>
              <a:t>Gradient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boosting</a:t>
            </a:r>
          </a:p>
          <a:p>
            <a:r>
              <a:rPr kumimoji="1" lang="en-US" altLang="zh-CN" dirty="0"/>
              <a:t>Gradient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Tree</a:t>
            </a:r>
            <a:r>
              <a:rPr kumimoji="1" lang="zh-CN" altLang="en-US" dirty="0"/>
              <a:t> </a:t>
            </a:r>
            <a:r>
              <a:rPr kumimoji="1" lang="en-US" altLang="zh-CN" dirty="0"/>
              <a:t>Boosting</a:t>
            </a:r>
          </a:p>
          <a:p>
            <a:r>
              <a:rPr kumimoji="1" lang="en-US" altLang="zh-CN" dirty="0" err="1"/>
              <a:t>XGBoost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各种比赛的标配</a:t>
            </a:r>
          </a:p>
        </p:txBody>
      </p:sp>
    </p:spTree>
    <p:extLst>
      <p:ext uri="{BB962C8B-B14F-4D97-AF65-F5344CB8AC3E}">
        <p14:creationId xmlns:p14="http://schemas.microsoft.com/office/powerpoint/2010/main" val="41120672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评估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28583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Confusion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Matrix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41" y="1861720"/>
            <a:ext cx="7386783" cy="394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652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5527257"/>
            <a:ext cx="7886700" cy="649705"/>
          </a:xfrm>
        </p:spPr>
        <p:txBody>
          <a:bodyPr/>
          <a:lstStyle/>
          <a:p>
            <a:r>
              <a:rPr kumimoji="1" lang="zh-CN" altLang="en-US" dirty="0"/>
              <a:t>错误集中在</a:t>
            </a:r>
            <a:r>
              <a:rPr kumimoji="1" lang="en-US" altLang="zh-CN" dirty="0"/>
              <a:t>class</a:t>
            </a:r>
            <a:r>
              <a:rPr kumimoji="1" lang="zh-CN" altLang="en-US" dirty="0"/>
              <a:t> </a:t>
            </a:r>
            <a:r>
              <a:rPr kumimoji="1" lang="en-US" altLang="zh-CN" dirty="0"/>
              <a:t>1</a:t>
            </a:r>
            <a:r>
              <a:rPr kumimoji="1" lang="zh-CN" altLang="en-US" dirty="0"/>
              <a:t>和</a:t>
            </a:r>
            <a:r>
              <a:rPr kumimoji="1" lang="en-US" altLang="zh-CN" dirty="0"/>
              <a:t>2</a:t>
            </a:r>
            <a:r>
              <a:rPr kumimoji="1" lang="zh-CN" altLang="en-US" dirty="0"/>
              <a:t>，怎么办？</a:t>
            </a:r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225" y="471241"/>
            <a:ext cx="5799549" cy="505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1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2</a:t>
            </a:r>
            <a:r>
              <a:rPr kumimoji="1" lang="zh-CN" altLang="en-US" dirty="0"/>
              <a:t>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5378115"/>
            <a:ext cx="7886700" cy="798847"/>
          </a:xfrm>
        </p:spPr>
        <p:txBody>
          <a:bodyPr/>
          <a:lstStyle/>
          <a:p>
            <a:r>
              <a:rPr kumimoji="1" lang="en-US" altLang="zh-CN" dirty="0"/>
              <a:t>Skewed</a:t>
            </a:r>
            <a:r>
              <a:rPr kumimoji="1" lang="zh-CN" altLang="en-US" dirty="0"/>
              <a:t>类不适用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08" y="1311776"/>
            <a:ext cx="8572500" cy="2044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658" y="3356476"/>
            <a:ext cx="5461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782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65741"/>
          </a:xfrm>
        </p:spPr>
        <p:txBody>
          <a:bodyPr/>
          <a:lstStyle/>
          <a:p>
            <a:r>
              <a:rPr kumimoji="1" lang="en-US" altLang="zh-CN" dirty="0"/>
              <a:t>Metric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1611674"/>
            <a:ext cx="8864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99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非欧式距离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Manhattan distance</a:t>
            </a:r>
          </a:p>
          <a:p>
            <a:r>
              <a:rPr lang="en-US" altLang="zh-CN" sz="3600" dirty="0" err="1"/>
              <a:t>Jaccard</a:t>
            </a:r>
            <a:r>
              <a:rPr lang="en-US" altLang="zh-CN" sz="3600" dirty="0"/>
              <a:t> distance</a:t>
            </a:r>
          </a:p>
          <a:p>
            <a:pPr lvl="1"/>
            <a:r>
              <a:rPr lang="zh-CN" altLang="en-US" sz="3200" dirty="0"/>
              <a:t>用</a:t>
            </a:r>
            <a:r>
              <a:rPr lang="en-US" altLang="zh-CN" sz="3200" dirty="0"/>
              <a:t>LSH</a:t>
            </a:r>
          </a:p>
          <a:p>
            <a:pPr lvl="1"/>
            <a:r>
              <a:rPr lang="zh-CN" altLang="en-US" sz="3200" dirty="0"/>
              <a:t>近似相似</a:t>
            </a:r>
            <a:endParaRPr lang="en-US" altLang="zh-CN" sz="3200" dirty="0"/>
          </a:p>
          <a:p>
            <a:pPr marL="457200" lvl="1" indent="0">
              <a:buNone/>
            </a:pPr>
            <a:endParaRPr lang="zh-CN" altLang="en-US" sz="3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750" y="2393950"/>
            <a:ext cx="33020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413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判决门限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1" y="1690689"/>
            <a:ext cx="9144000" cy="27265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61" y="4729163"/>
            <a:ext cx="7429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876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ROC</a:t>
            </a:r>
            <a:r>
              <a:rPr kumimoji="1" lang="zh-CN" altLang="en-US" dirty="0"/>
              <a:t>曲线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5402179"/>
            <a:ext cx="7886700" cy="1022684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如何比较不同分类器的性能？</a:t>
            </a:r>
          </a:p>
          <a:p>
            <a:r>
              <a:rPr kumimoji="1" lang="en-US" altLang="zh-CN" dirty="0"/>
              <a:t>AUC</a:t>
            </a:r>
            <a:r>
              <a:rPr kumimoji="1" lang="zh-CN" altLang="en-US" dirty="0"/>
              <a:t>：</a:t>
            </a:r>
            <a:r>
              <a:rPr kumimoji="1" lang="en-US" altLang="zh-CN" dirty="0"/>
              <a:t>Area</a:t>
            </a:r>
            <a:r>
              <a:rPr kumimoji="1" lang="zh-CN" altLang="en-US" dirty="0"/>
              <a:t> </a:t>
            </a:r>
            <a:r>
              <a:rPr kumimoji="1" lang="en-US" altLang="zh-CN" dirty="0"/>
              <a:t>under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curve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093" y="268873"/>
            <a:ext cx="5145505" cy="499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886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94C82-DA09-A842-9316-C9AD1FACD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练习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32903A-ABA2-5A46-A6B6-F8BF05797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952"/>
            <a:ext cx="7886700" cy="5066270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hlinkClick r:id="rId2"/>
              </a:rPr>
              <a:t>https://github.com/ucsd-edx/CSE255-DSE230-2018</a:t>
            </a:r>
            <a:endParaRPr kumimoji="1" lang="en-US" altLang="zh-CN" dirty="0"/>
          </a:p>
          <a:p>
            <a:r>
              <a:rPr kumimoji="1" lang="en-US" altLang="zh-CN" dirty="0"/>
              <a:t>Section4-Classification/</a:t>
            </a:r>
            <a:r>
              <a:rPr kumimoji="1" lang="zh-CN" altLang="en-US" dirty="0"/>
              <a:t>目录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Visualization</a:t>
            </a:r>
            <a:r>
              <a:rPr kumimoji="1" lang="zh-CN" altLang="en-US" dirty="0"/>
              <a:t> 目录：决策树、随机森林可视化</a:t>
            </a:r>
            <a:endParaRPr kumimoji="1" lang="en-US" altLang="zh-CN" dirty="0"/>
          </a:p>
          <a:p>
            <a:pPr lvl="1"/>
            <a:r>
              <a:rPr kumimoji="1" lang="en-US" altLang="zh-CN" dirty="0" err="1"/>
              <a:t>XGBoost</a:t>
            </a:r>
            <a:r>
              <a:rPr kumimoji="1" lang="zh-CN" altLang="en-US" dirty="0"/>
              <a:t>：鲸鱼声音分类</a:t>
            </a:r>
            <a:endParaRPr kumimoji="1" lang="en-US" altLang="zh-CN" dirty="0"/>
          </a:p>
          <a:p>
            <a:r>
              <a:rPr kumimoji="1" lang="zh-CN" altLang="en-US" dirty="0"/>
              <a:t>参考课程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UCSD</a:t>
            </a:r>
            <a:r>
              <a:rPr kumimoji="1" lang="zh-CN" altLang="en-US" dirty="0"/>
              <a:t> </a:t>
            </a:r>
            <a:r>
              <a:rPr kumimoji="1" lang="en-US" altLang="zh-CN" dirty="0"/>
              <a:t>Spark</a:t>
            </a:r>
            <a:r>
              <a:rPr kumimoji="1" lang="zh-CN" altLang="en-US" dirty="0"/>
              <a:t> 大数据 </a:t>
            </a:r>
            <a:r>
              <a:rPr kumimoji="1" lang="en-US" altLang="zh-CN" dirty="0"/>
              <a:t>Week</a:t>
            </a:r>
            <a:r>
              <a:rPr kumimoji="1" lang="zh-CN" altLang="en-US" dirty="0"/>
              <a:t> </a:t>
            </a:r>
            <a:r>
              <a:rPr kumimoji="1" lang="en-US" altLang="zh-CN" dirty="0"/>
              <a:t>7</a:t>
            </a:r>
            <a:r>
              <a:rPr kumimoji="1" lang="zh-CN" altLang="en-US" dirty="0"/>
              <a:t>，</a:t>
            </a:r>
            <a:r>
              <a:rPr kumimoji="1" lang="en-US" altLang="zh-CN" dirty="0"/>
              <a:t>8</a:t>
            </a:r>
            <a:r>
              <a:rPr kumimoji="1" lang="zh-CN" altLang="en-US" dirty="0"/>
              <a:t> 决策树、随机森林、</a:t>
            </a:r>
            <a:r>
              <a:rPr kumimoji="1" lang="en-US" altLang="zh-CN" dirty="0"/>
              <a:t>Boosting</a:t>
            </a:r>
          </a:p>
          <a:p>
            <a:pPr lvl="1"/>
            <a:r>
              <a:rPr lang="en-US" altLang="zh-CN" dirty="0">
                <a:hlinkClick r:id="rId3"/>
              </a:rPr>
              <a:t>https://courses.edx.org/courses/course-v1:UCSanDiegoX+DSE230x+1T2018/course/</a:t>
            </a:r>
            <a:endParaRPr kumimoji="1" lang="en-US" altLang="zh-CN" dirty="0"/>
          </a:p>
          <a:p>
            <a:pPr lvl="1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21770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94C82-DA09-A842-9316-C9AD1FACD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自学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32903A-ABA2-5A46-A6B6-F8BF05797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952"/>
            <a:ext cx="7886700" cy="5066270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UCSD</a:t>
            </a:r>
            <a:r>
              <a:rPr kumimoji="1" lang="zh-CN" altLang="en-US" dirty="0"/>
              <a:t> 作业</a:t>
            </a:r>
            <a:r>
              <a:rPr kumimoji="1" lang="en-US" altLang="zh-CN" dirty="0"/>
              <a:t>6</a:t>
            </a:r>
            <a:r>
              <a:rPr kumimoji="1" lang="zh-CN" altLang="en-US" dirty="0"/>
              <a:t>：</a:t>
            </a:r>
            <a:r>
              <a:rPr kumimoji="1" lang="en-US" altLang="zh-CN" dirty="0"/>
              <a:t>Spark</a:t>
            </a:r>
            <a:r>
              <a:rPr kumimoji="1" lang="zh-CN" altLang="en-US" dirty="0"/>
              <a:t> </a:t>
            </a:r>
            <a:r>
              <a:rPr kumimoji="1" lang="en-US" altLang="zh-CN" dirty="0"/>
              <a:t>Gradient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Boosting</a:t>
            </a:r>
            <a:r>
              <a:rPr kumimoji="1" lang="zh-CN" altLang="en-US" dirty="0"/>
              <a:t>，</a:t>
            </a:r>
            <a:r>
              <a:rPr kumimoji="1" lang="en-US" altLang="zh-CN" dirty="0"/>
              <a:t>RF</a:t>
            </a:r>
            <a:r>
              <a:rPr kumimoji="1" lang="zh-CN" altLang="en-US" dirty="0"/>
              <a:t>森林覆盖分类</a:t>
            </a:r>
            <a:endParaRPr kumimoji="1" lang="en-US" altLang="zh-CN" dirty="0"/>
          </a:p>
          <a:p>
            <a:pPr lvl="1"/>
            <a:r>
              <a:rPr kumimoji="1" lang="en-US" altLang="zh-CN" dirty="0">
                <a:hlinkClick r:id="rId2"/>
              </a:rPr>
              <a:t>https://courses.edx.org/courses/course-v1:UCSanDiegoX+DSE230x+1T2018/jump_to/block-v1:UCSanDiegoX+DSE230x+1T2018+type@vertical+block@9e5b3604af6a4e6e9a391811d36ef8b1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回答作业问题，完成实验报告（建议使用作业模板）</a:t>
            </a:r>
            <a:endParaRPr kumimoji="1" lang="en-US" altLang="zh-CN" dirty="0"/>
          </a:p>
          <a:p>
            <a:pPr lvl="2"/>
            <a:r>
              <a:rPr kumimoji="1" lang="en-US" altLang="zh-CN" dirty="0">
                <a:hlinkClick r:id="rId3"/>
              </a:rPr>
              <a:t>https://courses.edx.org/courses/course-v1:UCSanDiegoX+DSE230x+1T2018/jump_to/block-v1:UCSanDiegoX+DSE230x+1T2018+type@vertical+block@afb700830d7c41c68d62a7d8cdbe1660</a:t>
            </a:r>
            <a:endParaRPr kumimoji="1" lang="en-US" altLang="zh-CN" dirty="0"/>
          </a:p>
          <a:p>
            <a:pPr lvl="2"/>
            <a:endParaRPr kumimoji="1" lang="en-US" altLang="zh-CN" dirty="0"/>
          </a:p>
          <a:p>
            <a:pPr lvl="2"/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256267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494C82-DA09-A842-9316-C9AD1FACD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自学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32903A-ABA2-5A46-A6B6-F8BF05797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952"/>
            <a:ext cx="7886700" cy="5066270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UCSD</a:t>
            </a:r>
            <a:r>
              <a:rPr kumimoji="1" lang="zh-CN" altLang="en-US" dirty="0"/>
              <a:t> 作业</a:t>
            </a:r>
            <a:r>
              <a:rPr kumimoji="1" lang="en-US" altLang="zh-CN" dirty="0"/>
              <a:t>7</a:t>
            </a:r>
            <a:r>
              <a:rPr kumimoji="1" lang="zh-CN" altLang="en-US" dirty="0"/>
              <a:t>：</a:t>
            </a:r>
            <a:r>
              <a:rPr kumimoji="1" lang="en-US" altLang="zh-CN" dirty="0" err="1"/>
              <a:t>xgboost</a:t>
            </a:r>
            <a:r>
              <a:rPr kumimoji="1" lang="zh-CN" altLang="en-US" dirty="0"/>
              <a:t>鲸鱼声音分类</a:t>
            </a:r>
            <a:endParaRPr kumimoji="1" lang="en-US" altLang="zh-CN" dirty="0"/>
          </a:p>
          <a:p>
            <a:pPr lvl="1"/>
            <a:r>
              <a:rPr kumimoji="1" lang="en-US" altLang="zh-CN" dirty="0">
                <a:hlinkClick r:id="rId2"/>
              </a:rPr>
              <a:t>https://courses.edx.org/courses/course-v1:UCSanDiegoX+DSE230x+1T2018/jump_to/block-v1:UCSanDiegoX+DSE230x+1T2018+type@vertical+block@5c1f2cd0f0784a09b5e0b53ca7cef14e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回答作业问题，完成实验报告（建议使用作业模板）</a:t>
            </a:r>
            <a:endParaRPr kumimoji="1" lang="en-US" altLang="zh-CN" dirty="0"/>
          </a:p>
          <a:p>
            <a:pPr lvl="2"/>
            <a:r>
              <a:rPr kumimoji="1" lang="en-US" altLang="zh-CN" dirty="0">
                <a:hlinkClick r:id="rId3"/>
              </a:rPr>
              <a:t>https://courses.edx.org/courses/course-v1:UCSanDiegoX+DSE230x+1T2018/jump_to/block-v1:UCSanDiegoX+DSE230x+1T2018+type@vertical+block@eac3c1b9b97440368bb1d42878fdeb57</a:t>
            </a:r>
            <a:endParaRPr kumimoji="1" lang="en-US" altLang="zh-CN" dirty="0"/>
          </a:p>
          <a:p>
            <a:pPr lvl="2"/>
            <a:endParaRPr kumimoji="1" lang="en-US" altLang="zh-CN" dirty="0"/>
          </a:p>
          <a:p>
            <a:pPr lvl="2"/>
            <a:endParaRPr kumimoji="1"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391532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DAA163-3656-404A-A584-B9DB18485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自学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40976F-355B-A94A-B484-8C4B8FE24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hlinkClick r:id="rId2"/>
              </a:rPr>
              <a:t>https://github.com/piotrszul/spark-tutorial</a:t>
            </a:r>
            <a:endParaRPr lang="en-US" altLang="zh-CN" dirty="0"/>
          </a:p>
          <a:p>
            <a:pPr lvl="1"/>
            <a:r>
              <a:rPr kumimoji="1" lang="en-US" altLang="zh-CN" dirty="0"/>
              <a:t>3.1_ML-Introduction.ipynb*</a:t>
            </a:r>
          </a:p>
          <a:p>
            <a:pPr lvl="1"/>
            <a:r>
              <a:rPr kumimoji="1" lang="en-US" altLang="zh-CN" dirty="0"/>
              <a:t>3.2_ML_Classification-Text.ipynb*</a:t>
            </a:r>
          </a:p>
          <a:p>
            <a:pPr lvl="1"/>
            <a:r>
              <a:rPr kumimoji="1" lang="en-US" altLang="zh-CN" dirty="0"/>
              <a:t>3.3_ML_Classification-Categorical.ipynb*</a:t>
            </a:r>
          </a:p>
        </p:txBody>
      </p:sp>
    </p:spTree>
    <p:extLst>
      <p:ext uri="{BB962C8B-B14F-4D97-AF65-F5344CB8AC3E}">
        <p14:creationId xmlns:p14="http://schemas.microsoft.com/office/powerpoint/2010/main" val="2507812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B. Panda, J. S. </a:t>
            </a:r>
            <a:r>
              <a:rPr lang="en-US" altLang="zh-CN" dirty="0" err="1"/>
              <a:t>Herbach</a:t>
            </a:r>
            <a:r>
              <a:rPr lang="en-US" altLang="zh-CN" dirty="0"/>
              <a:t>, S. </a:t>
            </a:r>
            <a:r>
              <a:rPr lang="en-US" altLang="zh-CN" dirty="0" err="1"/>
              <a:t>Basu</a:t>
            </a:r>
            <a:r>
              <a:rPr lang="en-US" altLang="zh-CN" dirty="0"/>
              <a:t>, and R. J. </a:t>
            </a:r>
            <a:r>
              <a:rPr lang="en-US" altLang="zh-CN" dirty="0" err="1"/>
              <a:t>Bayardo</a:t>
            </a:r>
            <a:r>
              <a:rPr lang="en-US" altLang="zh-CN" dirty="0"/>
              <a:t>. PLANET: Massively parallel learning of tree ensembles with </a:t>
            </a:r>
            <a:r>
              <a:rPr lang="en-US" altLang="zh-CN" dirty="0" err="1"/>
              <a:t>MapReduce</a:t>
            </a:r>
            <a:r>
              <a:rPr lang="en-US" altLang="zh-CN" dirty="0"/>
              <a:t>. VLDB 2009.</a:t>
            </a:r>
          </a:p>
          <a:p>
            <a:r>
              <a:rPr lang="en-US" altLang="zh-CN" dirty="0"/>
              <a:t>J. Ye, J.-H. Chow, J. Chen, Z. </a:t>
            </a:r>
            <a:r>
              <a:rPr lang="en-US" altLang="zh-CN" dirty="0" err="1"/>
              <a:t>Zheng</a:t>
            </a:r>
            <a:r>
              <a:rPr lang="en-US" altLang="zh-CN" dirty="0"/>
              <a:t>. Stochastic Gradient Boosted Distributed Decision Trees. CIKM 2009.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09325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742105"/>
            <a:ext cx="7886700" cy="4351338"/>
          </a:xfrm>
        </p:spPr>
        <p:txBody>
          <a:bodyPr/>
          <a:lstStyle/>
          <a:p>
            <a:r>
              <a:rPr lang="zh-CN" altLang="en-US" dirty="0"/>
              <a:t>机器学习</a:t>
            </a:r>
            <a:endParaRPr lang="en-US" altLang="zh-CN" dirty="0"/>
          </a:p>
          <a:p>
            <a:r>
              <a:rPr lang="en-US" altLang="zh-CN" dirty="0"/>
              <a:t>Perceptron </a:t>
            </a:r>
            <a:r>
              <a:rPr lang="zh-CN" altLang="en-US" dirty="0"/>
              <a:t>（</a:t>
            </a:r>
            <a:r>
              <a:rPr lang="en-US" altLang="zh-CN" dirty="0"/>
              <a:t> </a:t>
            </a:r>
            <a:r>
              <a:rPr lang="zh-CN" altLang="en-US" dirty="0"/>
              <a:t>感知机）</a:t>
            </a:r>
            <a:endParaRPr lang="en-US" altLang="zh-CN" dirty="0"/>
          </a:p>
          <a:p>
            <a:r>
              <a:rPr lang="en-US" altLang="zh-CN" dirty="0"/>
              <a:t>SVM</a:t>
            </a:r>
            <a:r>
              <a:rPr lang="zh-CN" altLang="en-US" dirty="0"/>
              <a:t>（</a:t>
            </a:r>
            <a:r>
              <a:rPr lang="en-US" altLang="zh-CN" dirty="0"/>
              <a:t> support-vector machines</a:t>
            </a:r>
            <a:r>
              <a:rPr lang="zh-CN" altLang="en-US" dirty="0"/>
              <a:t>）支持向量机</a:t>
            </a:r>
            <a:endParaRPr lang="en-US" altLang="zh-CN" dirty="0"/>
          </a:p>
          <a:p>
            <a:r>
              <a:rPr lang="zh-CN" altLang="en-US" dirty="0"/>
              <a:t>最近邻（</a:t>
            </a:r>
            <a:r>
              <a:rPr lang="en-US" altLang="zh-CN" dirty="0"/>
              <a:t> nearest neighbor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决策树</a:t>
            </a:r>
            <a:endParaRPr lang="en-US" altLang="zh-CN" dirty="0"/>
          </a:p>
          <a:p>
            <a:r>
              <a:rPr lang="en-US" altLang="zh-CN" dirty="0"/>
              <a:t>Boosting</a:t>
            </a:r>
          </a:p>
          <a:p>
            <a:r>
              <a:rPr lang="zh-CN" altLang="en-US"/>
              <a:t>评估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8105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210" y="0"/>
            <a:ext cx="6819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56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" y="0"/>
            <a:ext cx="6936941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262192" y="5994261"/>
            <a:ext cx="1656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/>
              <a:t>K=3</a:t>
            </a:r>
            <a:r>
              <a:rPr kumimoji="1" lang="zh-CN" altLang="en-US" sz="2800" dirty="0"/>
              <a:t>时呢？</a:t>
            </a:r>
          </a:p>
        </p:txBody>
      </p:sp>
    </p:spTree>
    <p:extLst>
      <p:ext uri="{BB962C8B-B14F-4D97-AF65-F5344CB8AC3E}">
        <p14:creationId xmlns:p14="http://schemas.microsoft.com/office/powerpoint/2010/main" val="1480549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38" y="0"/>
            <a:ext cx="6965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07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087" y="0"/>
            <a:ext cx="6957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40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3228</TotalTime>
  <Words>1400</Words>
  <Application>Microsoft Macintosh PowerPoint</Application>
  <PresentationFormat>全屏显示(4:3)</PresentationFormat>
  <Paragraphs>214</Paragraphs>
  <Slides>57</Slides>
  <Notes>1</Notes>
  <HiddenSlides>4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61" baseType="lpstr">
      <vt:lpstr>Arial</vt:lpstr>
      <vt:lpstr>Calibri</vt:lpstr>
      <vt:lpstr>Calibri Light</vt:lpstr>
      <vt:lpstr>Office 主题</vt:lpstr>
      <vt:lpstr>大数据存储与应用  大规模机器学习</vt:lpstr>
      <vt:lpstr>最近邻</vt:lpstr>
      <vt:lpstr>K-Nearest Neighbor (KNN)</vt:lpstr>
      <vt:lpstr>四要素</vt:lpstr>
      <vt:lpstr>非欧式距离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回归</vt:lpstr>
      <vt:lpstr>PowerPoint 演示文稿</vt:lpstr>
      <vt:lpstr>Kernel回归</vt:lpstr>
      <vt:lpstr>高维的挑战</vt:lpstr>
      <vt:lpstr>决策树</vt:lpstr>
      <vt:lpstr>决策树</vt:lpstr>
      <vt:lpstr>构造树</vt:lpstr>
      <vt:lpstr>1) FindBestSplit – 分类</vt:lpstr>
      <vt:lpstr>2) StoppingCriteria</vt:lpstr>
      <vt:lpstr>3) FindPrediction</vt:lpstr>
      <vt:lpstr>PowerPoint 演示文稿</vt:lpstr>
      <vt:lpstr>MapReduce实现</vt:lpstr>
      <vt:lpstr>SVM vs. DT 比较</vt:lpstr>
      <vt:lpstr>PowerPoint 演示文稿</vt:lpstr>
      <vt:lpstr>Boosting</vt:lpstr>
      <vt:lpstr>Weak Learners</vt:lpstr>
      <vt:lpstr>AdaBoost</vt:lpstr>
      <vt:lpstr>AdaBoost</vt:lpstr>
      <vt:lpstr>效果（弱learner是深度为1的树）</vt:lpstr>
      <vt:lpstr>第三轮得到三个分类树，然后加权平均判决</vt:lpstr>
      <vt:lpstr>120轮，120个模型加权预测</vt:lpstr>
      <vt:lpstr>性能</vt:lpstr>
      <vt:lpstr>最奇妙的性能</vt:lpstr>
      <vt:lpstr>AdaBoost抗过拟合性能</vt:lpstr>
      <vt:lpstr>所以</vt:lpstr>
      <vt:lpstr>Forward Stagewise Additive Modeling</vt:lpstr>
      <vt:lpstr>FSAM的两个关键抉择</vt:lpstr>
      <vt:lpstr>AdaBoost是FSAM的一个Case</vt:lpstr>
      <vt:lpstr>Square Loss</vt:lpstr>
      <vt:lpstr>Gradient Boosting</vt:lpstr>
      <vt:lpstr>Gradient Boosting</vt:lpstr>
      <vt:lpstr>Gradient Tree Boosting</vt:lpstr>
      <vt:lpstr>一些变种</vt:lpstr>
      <vt:lpstr>总结</vt:lpstr>
      <vt:lpstr>评估</vt:lpstr>
      <vt:lpstr>Confusion Matrix</vt:lpstr>
      <vt:lpstr>PowerPoint 演示文稿</vt:lpstr>
      <vt:lpstr>2类</vt:lpstr>
      <vt:lpstr>Metric</vt:lpstr>
      <vt:lpstr>判决门限</vt:lpstr>
      <vt:lpstr>ROC曲线</vt:lpstr>
      <vt:lpstr>练习</vt:lpstr>
      <vt:lpstr>自学</vt:lpstr>
      <vt:lpstr>自学</vt:lpstr>
      <vt:lpstr>自学</vt:lpstr>
      <vt:lpstr>Refer</vt:lpstr>
      <vt:lpstr>总结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大数据存储与应用  降维</dc:title>
  <dc:creator>yishuai_3</dc:creator>
  <cp:lastModifiedBy>Chen Yishuai</cp:lastModifiedBy>
  <cp:revision>452</cp:revision>
  <dcterms:created xsi:type="dcterms:W3CDTF">2013-09-17T06:07:43Z</dcterms:created>
  <dcterms:modified xsi:type="dcterms:W3CDTF">2023-09-25T12:46:21Z</dcterms:modified>
</cp:coreProperties>
</file>